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01" r:id="rId2"/>
    <p:sldId id="265" r:id="rId3"/>
    <p:sldId id="581" r:id="rId4"/>
    <p:sldId id="582" r:id="rId5"/>
    <p:sldId id="588" r:id="rId6"/>
    <p:sldId id="589" r:id="rId7"/>
    <p:sldId id="591" r:id="rId8"/>
    <p:sldId id="590" r:id="rId9"/>
    <p:sldId id="592" r:id="rId10"/>
    <p:sldId id="586" r:id="rId11"/>
    <p:sldId id="593" r:id="rId12"/>
    <p:sldId id="594" r:id="rId13"/>
    <p:sldId id="595" r:id="rId14"/>
    <p:sldId id="602" r:id="rId15"/>
    <p:sldId id="601" r:id="rId16"/>
    <p:sldId id="596" r:id="rId17"/>
    <p:sldId id="597" r:id="rId18"/>
    <p:sldId id="598" r:id="rId19"/>
    <p:sldId id="608" r:id="rId20"/>
    <p:sldId id="599" r:id="rId21"/>
    <p:sldId id="604" r:id="rId22"/>
    <p:sldId id="600" r:id="rId23"/>
    <p:sldId id="606" r:id="rId24"/>
    <p:sldId id="607" r:id="rId25"/>
    <p:sldId id="60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302020204030204" pitchFamily="34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7" autoAdjust="0"/>
    <p:restoredTop sz="94658"/>
  </p:normalViewPr>
  <p:slideViewPr>
    <p:cSldViewPr snapToGrid="0">
      <p:cViewPr varScale="1">
        <p:scale>
          <a:sx n="86" d="100"/>
          <a:sy n="86" d="100"/>
        </p:scale>
        <p:origin x="240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2353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036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2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6758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B5C1FCA-97FD-8C1F-25BF-B76720BD3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55A3D0C-7F3C-118D-439F-E3A087F17A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1681F72-C96F-07E9-B67C-0726A5692B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027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5543767-D420-7447-874E-BC67E8268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51762F7-4367-9F59-4446-DCCBBD797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7C6A9EB-22F8-FB48-E802-C0F8E68F96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9719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504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164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55294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3B7FE06-1671-38BC-B70D-ED0B5F606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9062974-9806-1430-A3C2-44BCF55F65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8CC95D8-AC5E-6F1D-A257-DB0042340C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005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474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3A7EB0-C261-C06D-BF39-81323EDAC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C7911C4-E5CA-8652-A96B-C14AAE94E6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FE7C973-13A1-E034-6F23-72C71E3B04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45322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08947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2DE10B1-D753-8E26-C746-8210384F9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861192E-E1E0-094C-AC89-60A9D83D51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65C9A7A-5096-D0EF-F05B-7A1DD9AE00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877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AC4CBCB3-121F-AC11-D9C0-E63F3969B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FE4F963-FCCC-E544-B9B6-66A0463E70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FA926BF4-29D1-3B60-4CB9-646F6951D7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40668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D59F6BD-362F-7295-D0A3-F51BE1098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2BC43A-F3CF-8287-E576-D6DAF7DF6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2B3B55-9AB7-1074-0854-E48654EB1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5053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3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730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9724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077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4847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17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056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hematical_objec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en.wikipedia.org/wiki/Order_theo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6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332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Creating Lags on Multiple Features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the sliding window method on multiple predictors can help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windows used can be different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5586A-5690-F9B8-26DA-0E4C94B3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5" y="4853021"/>
            <a:ext cx="8897433" cy="1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78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EB7C8-3067-BD37-AB2F-0CF12B07A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774" y="2824816"/>
            <a:ext cx="2908656" cy="3668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115CA-2B27-750F-F6C1-3AEF4B7D0A06}"/>
                  </a:ext>
                </a:extLst>
              </p:cNvPr>
              <p:cNvSpPr txBox="1"/>
              <p:nvPr/>
            </p:nvSpPr>
            <p:spPr>
              <a:xfrm>
                <a:off x="1326157" y="3133165"/>
                <a:ext cx="3010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2E115CA-2B27-750F-F6C1-3AEF4B7D0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6157" y="3133165"/>
                <a:ext cx="301044" cy="430887"/>
              </a:xfrm>
              <a:prstGeom prst="rect">
                <a:avLst/>
              </a:prstGeom>
              <a:blipFill>
                <a:blip r:embed="rId4"/>
                <a:stretch>
                  <a:fillRect l="-12000" r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D2E05-1E14-912F-92B1-4AD27D738C17}"/>
                  </a:ext>
                </a:extLst>
              </p:cNvPr>
              <p:cNvSpPr txBox="1"/>
              <p:nvPr/>
            </p:nvSpPr>
            <p:spPr>
              <a:xfrm>
                <a:off x="4771003" y="3133165"/>
                <a:ext cx="3059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2D2E05-1E14-912F-92B1-4AD27D738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003" y="3133165"/>
                <a:ext cx="305918" cy="430887"/>
              </a:xfrm>
              <a:prstGeom prst="rect">
                <a:avLst/>
              </a:prstGeom>
              <a:blipFill>
                <a:blip r:embed="rId5"/>
                <a:stretch>
                  <a:fillRect l="-20000" r="-2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83531-A5E3-B418-D624-F546FB07790C}"/>
                  </a:ext>
                </a:extLst>
              </p:cNvPr>
              <p:cNvSpPr txBox="1"/>
              <p:nvPr/>
            </p:nvSpPr>
            <p:spPr>
              <a:xfrm>
                <a:off x="968110" y="5319092"/>
                <a:ext cx="764632" cy="1146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C783531-A5E3-B418-D624-F546FB077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10" y="5319092"/>
                <a:ext cx="764632" cy="1146532"/>
              </a:xfrm>
              <a:prstGeom prst="rect">
                <a:avLst/>
              </a:prstGeom>
              <a:blipFill>
                <a:blip r:embed="rId6"/>
                <a:stretch>
                  <a:fillRect b="-6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0CF7E-BB9F-6304-ADB0-75620DFCB7B4}"/>
                  </a:ext>
                </a:extLst>
              </p:cNvPr>
              <p:cNvSpPr txBox="1"/>
              <p:nvPr/>
            </p:nvSpPr>
            <p:spPr>
              <a:xfrm>
                <a:off x="4809416" y="5319092"/>
                <a:ext cx="751808" cy="125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90CF7E-BB9F-6304-ADB0-75620DFCB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416" y="5319092"/>
                <a:ext cx="751808" cy="1255665"/>
              </a:xfrm>
              <a:prstGeom prst="rect">
                <a:avLst/>
              </a:prstGeom>
              <a:blipFill>
                <a:blip r:embed="rId7"/>
                <a:stretch>
                  <a:fillRect t="-1010"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8D9EF1-3B8E-F6B4-80B9-F6C2E7690160}"/>
                  </a:ext>
                </a:extLst>
              </p:cNvPr>
              <p:cNvSpPr txBox="1"/>
              <p:nvPr/>
            </p:nvSpPr>
            <p:spPr>
              <a:xfrm>
                <a:off x="6796007" y="3086998"/>
                <a:ext cx="290865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𝑖h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A8D9EF1-3B8E-F6B4-80B9-F6C2E76901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07" y="3086998"/>
                <a:ext cx="2908656" cy="523220"/>
              </a:xfrm>
              <a:prstGeom prst="rect">
                <a:avLst/>
              </a:prstGeom>
              <a:blipFill>
                <a:blip r:embed="rId8"/>
                <a:stretch>
                  <a:fillRect l="-1304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F1B21-8055-64FC-0574-CB7D6BE3013E}"/>
                  </a:ext>
                </a:extLst>
              </p:cNvPr>
              <p:cNvSpPr txBox="1"/>
              <p:nvPr/>
            </p:nvSpPr>
            <p:spPr>
              <a:xfrm>
                <a:off x="6796007" y="5630748"/>
                <a:ext cx="49412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ECF1B21-8055-64FC-0574-CB7D6BE3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007" y="5630748"/>
                <a:ext cx="4941291" cy="523220"/>
              </a:xfrm>
              <a:prstGeom prst="rect">
                <a:avLst/>
              </a:prstGeom>
              <a:blipFill>
                <a:blip r:embed="rId9"/>
                <a:stretch>
                  <a:fillRect l="-102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08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08EEEE2-D4FE-F995-32C3-981752D4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A8372D3-9522-22F6-097E-4D737B2D7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8F5D0F6-C7F0-5C23-E15C-8CB69D531D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A2906D-F67B-1D33-14A1-E8418FAEC3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98"/>
          <a:stretch/>
        </p:blipFill>
        <p:spPr>
          <a:xfrm rot="16200000">
            <a:off x="1433649" y="3689219"/>
            <a:ext cx="2908656" cy="198083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44B32-3C7C-8F76-6CD4-668EEB6C0139}"/>
                  </a:ext>
                </a:extLst>
              </p:cNvPr>
              <p:cNvSpPr txBox="1"/>
              <p:nvPr/>
            </p:nvSpPr>
            <p:spPr>
              <a:xfrm>
                <a:off x="4697384" y="4375377"/>
                <a:ext cx="49412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BC44B32-3C7C-8F76-6CD4-668EEB6C0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384" y="4375377"/>
                <a:ext cx="4941291" cy="523220"/>
              </a:xfrm>
              <a:prstGeom prst="rect">
                <a:avLst/>
              </a:prstGeom>
              <a:blipFill>
                <a:blip r:embed="rId4"/>
                <a:stretch>
                  <a:fillRect l="-1028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6888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E12D9C-1D6C-245F-28F2-9DBD7D033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123EDA1-1EEF-8D86-D0CE-884CCFB428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C756D53-03BD-6669-CC5F-445109E1EC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RNN neurons contain a feedback loop to receive sequence inputs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neurons (units) can be rolled to account for a sequence.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B3321-0991-BB71-AEC5-26B610E1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" y="3081474"/>
            <a:ext cx="9144000" cy="3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212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Sequence to Sequence (seq2seq)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94CAEE1-A272-229D-0EE9-2EADA786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84" y="2643744"/>
            <a:ext cx="7073905" cy="346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99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Sequence to Vector (seq2vec)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A3F3E5-072C-4F19-A1DE-79EFFA41A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95567"/>
            <a:ext cx="7481977" cy="383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990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Vector to Sequence (vec2seq)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3C9A0A-D342-2861-89AD-A9F70FB67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2" y="2480006"/>
            <a:ext cx="7932401" cy="374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233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7AA38E-E491-E64B-88A6-A27455282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56B71A9-0CF8-E40A-9E5E-8C7BCBB036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E74BE17-9AD7-AA15-5F43-EFC1189C45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Elman network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Tanh activation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B92C3A-5612-A53D-E246-16D966D1E5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48" b="51916"/>
          <a:stretch/>
        </p:blipFill>
        <p:spPr>
          <a:xfrm>
            <a:off x="745819" y="2797064"/>
            <a:ext cx="4322099" cy="2983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0410DA-852E-B529-F7EE-16016A1A0BC4}"/>
              </a:ext>
            </a:extLst>
          </p:cNvPr>
          <p:cNvSpPr txBox="1"/>
          <p:nvPr/>
        </p:nvSpPr>
        <p:spPr>
          <a:xfrm>
            <a:off x="7777202" y="5675061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STATE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EC29BD4-2AD0-7C2B-B451-A36135034824}"/>
              </a:ext>
            </a:extLst>
          </p:cNvPr>
          <p:cNvCxnSpPr>
            <a:cxnSpLocks/>
          </p:cNvCxnSpPr>
          <p:nvPr/>
        </p:nvCxnSpPr>
        <p:spPr>
          <a:xfrm flipH="1" flipV="1">
            <a:off x="4897821" y="3867807"/>
            <a:ext cx="2911365" cy="196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742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RNNs</a:t>
            </a:r>
            <a:endParaRPr dirty="0"/>
          </a:p>
        </p:txBody>
      </p:sp>
      <p:pic>
        <p:nvPicPr>
          <p:cNvPr id="2" name="Picture 2" descr="CS 230 - Recurrent Neural Networks Cheatsheet">
            <a:extLst>
              <a:ext uri="{FF2B5EF4-FFF2-40B4-BE49-F238E27FC236}">
                <a16:creationId xmlns:a16="http://schemas.microsoft.com/office/drawing/2014/main" id="{F5EAC193-6BA3-191E-FB6D-F7BE99EA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17" y="3916327"/>
            <a:ext cx="5193583" cy="25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construct layers of RNN neurons (units)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also stack layers (need to return the sequences)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218" name="Picture 2" descr="Recurring Neural Networks: Understanding the Many Types">
            <a:extLst>
              <a:ext uri="{FF2B5EF4-FFF2-40B4-BE49-F238E27FC236}">
                <a16:creationId xmlns:a16="http://schemas.microsoft.com/office/drawing/2014/main" id="{D1383678-C93D-BF5A-ABA9-42356C2EA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50233"/>
            <a:ext cx="4569452" cy="366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87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B8A15E-2A27-D7F4-A215-75948F45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9B2C9B3-AD8A-9B4D-B908-D2B8B8D2E5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Stacked 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6B6D6ED6-77CC-BE1D-143D-0797CC6F60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Stacked (deep) RNNs are composed of multiple RNNs stacked one above the other.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7AEE2FC-9B69-4E95-559B-B8A51A79B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1" t="5883" r="25688"/>
          <a:stretch/>
        </p:blipFill>
        <p:spPr bwMode="auto">
          <a:xfrm>
            <a:off x="1109272" y="3057993"/>
            <a:ext cx="3683494" cy="356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765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3148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9813FED-8DF5-DDA4-9E69-97016C6E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5C92758-48EA-9956-EFFD-3FF889B781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Bi-directional RNN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AEDD2E6-7D80-122C-B570-F4A6B9BFF0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of two RNNs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input sequence (RNN # 1) and opposite direction (RNN # 2)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5F0E7609-8C53-9704-CFCB-F1678F383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22" t="7233" r="22418"/>
          <a:stretch/>
        </p:blipFill>
        <p:spPr bwMode="auto">
          <a:xfrm>
            <a:off x="1096214" y="2784657"/>
            <a:ext cx="4345215" cy="370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043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1DB8368A-1AFA-024C-EED7-2A937C027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673B61B-BF98-7DA1-D899-2821DF9FB1D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18383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5D36403-06AA-FEA0-6D5D-843D3F01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125F16-F62D-1D52-0922-B03A1D9719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Limitations of RNNs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76F9499-35FF-682C-C735-255AF86489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Struggle with long-term dependencies due to vanishing gradients.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Training can be slow and unstable.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be replaced by more advanced RNN-type architectures such as LSTMs and GRUs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DDCA46-15CB-A340-62BE-8D75EFE2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684" y="3789076"/>
            <a:ext cx="3175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42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Enumerated collection of </a:t>
            </a:r>
            <a:r>
              <a:rPr lang="en-US" dirty="0">
                <a:hlinkClick r:id="rId3" tooltip="Mathematical objec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objects</a:t>
            </a:r>
            <a:r>
              <a:rPr lang="en-US" dirty="0"/>
              <a:t>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Repetitions in sequences are allowed and </a:t>
            </a:r>
            <a:r>
              <a:rPr lang="en-US" dirty="0">
                <a:hlinkClick r:id="rId4" tooltip="Order theor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order</a:t>
            </a:r>
            <a:r>
              <a:rPr lang="en-US" dirty="0"/>
              <a:t> matters.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Time series, speech rely on changes over a time interval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2C50A-A252-1E49-09CC-522AD3AB35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9804" b="40483"/>
          <a:stretch/>
        </p:blipFill>
        <p:spPr>
          <a:xfrm>
            <a:off x="0" y="3674861"/>
            <a:ext cx="6365539" cy="70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 Examples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Stock price, financial instruments, inventory predictions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Time-Series Forecasting: Predicting Stock Prices Using Facebook's Prophet  Model | by Serafeim Loukas, PhD | Towards Data Science">
            <a:extLst>
              <a:ext uri="{FF2B5EF4-FFF2-40B4-BE49-F238E27FC236}">
                <a16:creationId xmlns:a16="http://schemas.microsoft.com/office/drawing/2014/main" id="{00720F47-71CB-FCFF-D563-942C3EF5E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602444"/>
            <a:ext cx="6050951" cy="365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6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Sequences Examples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Natural language processing, LLMs 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6D700-46BA-DCA2-6FAD-CD005778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020" y="2588457"/>
            <a:ext cx="7055727" cy="38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1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Univariate vs Multivariate 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may need to understand more than one sequence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1BBF8A-71A1-B586-E795-C71DB4901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3074"/>
            <a:ext cx="7882330" cy="390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84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a window size (input width) and horizon (label width)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“sliding window”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03557-5C23-1385-1513-95D826908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332" y="2919280"/>
            <a:ext cx="10711278" cy="17951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6BA07F-09F1-4272-82B7-0ED2FA2CB6E5}"/>
              </a:ext>
            </a:extLst>
          </p:cNvPr>
          <p:cNvSpPr txBox="1"/>
          <p:nvPr/>
        </p:nvSpPr>
        <p:spPr>
          <a:xfrm>
            <a:off x="1030332" y="4916531"/>
            <a:ext cx="610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>
                <a:solidFill>
                  <a:srgbClr val="202124"/>
                </a:solidFill>
                <a:effectLst/>
                <a:latin typeface="Google Sans"/>
              </a:rPr>
              <a:t>window size = 7, horizon = 1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97085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a window size (input width) and horizon (label width)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sliding window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3EEC89-4165-B5C4-BE75-EF269511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4810832"/>
            <a:ext cx="8897434" cy="1761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979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Feature Creation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a window size (input width) and horizon (label width)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method is called the sliding window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929A60-1503-3A36-2A55-851FECB6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8" y="2937721"/>
            <a:ext cx="8897434" cy="15727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9F02CD-7AA3-84ED-C2F9-F78BC5AA8A06}"/>
              </a:ext>
            </a:extLst>
          </p:cNvPr>
          <p:cNvSpPr txBox="1"/>
          <p:nvPr/>
        </p:nvSpPr>
        <p:spPr>
          <a:xfrm>
            <a:off x="966536" y="452784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LAG 1 feature (window size = 1, horizon = 2)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5586A-5690-F9B8-26DA-0E4C94B3D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5" y="4853021"/>
            <a:ext cx="8897433" cy="177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534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27240</TotalTime>
  <Words>826</Words>
  <Application>Microsoft Macintosh PowerPoint</Application>
  <PresentationFormat>Widescreen</PresentationFormat>
  <Paragraphs>271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Cambria Math</vt:lpstr>
      <vt:lpstr>Wingdings</vt:lpstr>
      <vt:lpstr>Lato</vt:lpstr>
      <vt:lpstr>Roboto Slab</vt:lpstr>
      <vt:lpstr>Lato Light</vt:lpstr>
      <vt:lpstr>Arial</vt:lpstr>
      <vt:lpstr>Google Sans</vt:lpstr>
      <vt:lpstr>Office Theme</vt:lpstr>
      <vt:lpstr>Module 6</vt:lpstr>
      <vt:lpstr>DL: RNNs</vt:lpstr>
      <vt:lpstr>Sequences</vt:lpstr>
      <vt:lpstr>Sequences Examples</vt:lpstr>
      <vt:lpstr>Sequences Examples</vt:lpstr>
      <vt:lpstr>Univariate vs Multivariate Sequences</vt:lpstr>
      <vt:lpstr>Feature Creation</vt:lpstr>
      <vt:lpstr>Feature Creation</vt:lpstr>
      <vt:lpstr>Feature Creation</vt:lpstr>
      <vt:lpstr>Python</vt:lpstr>
      <vt:lpstr>Creating Lags on Multiple Features</vt:lpstr>
      <vt:lpstr>Python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Recurrent Neural Networks</vt:lpstr>
      <vt:lpstr>RNN Architecture</vt:lpstr>
      <vt:lpstr>Stacked RNN Architecture</vt:lpstr>
      <vt:lpstr>Python</vt:lpstr>
      <vt:lpstr>Bi-directional RNN Architecture</vt:lpstr>
      <vt:lpstr>Python</vt:lpstr>
      <vt:lpstr>Limitations of RNNs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194</cp:revision>
  <dcterms:modified xsi:type="dcterms:W3CDTF">2025-04-19T18:54:03Z</dcterms:modified>
</cp:coreProperties>
</file>